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99" r:id="rId4"/>
    <p:sldId id="329" r:id="rId5"/>
    <p:sldId id="330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31" r:id="rId31"/>
    <p:sldId id="326" r:id="rId32"/>
    <p:sldId id="327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E75A4-2F32-4745-8CF8-A6397E5D0C7C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2F7B-42D6-438D-82D7-42A9C125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E013D-181D-4B55-912C-5F087F6A9A6E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92F7B-42D6-438D-82D7-42A9C12577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D43B-E110-4116-8ED4-2C31FE74BB9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8BCD-97BD-4953-B1BC-B3853CB82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828800"/>
          </a:xfrm>
        </p:spPr>
        <p:txBody>
          <a:bodyPr/>
          <a:lstStyle/>
          <a:p>
            <a:r>
              <a:rPr lang="zh-TW" altLang="en-US" dirty="0" smtClean="0"/>
              <a:t>珠海書院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400" dirty="0" smtClean="0"/>
              <a:t>２０１４－９－２０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505200"/>
          </a:xfrm>
        </p:spPr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r>
              <a:rPr lang="en-US" altLang="zh-TW" sz="3600" dirty="0" smtClean="0"/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粵語</a:t>
            </a:r>
            <a:r>
              <a:rPr lang="zh-TW" altLang="en-US" sz="3600" b="1" dirty="0">
                <a:solidFill>
                  <a:srgbClr val="FF0000"/>
                </a:solidFill>
              </a:rPr>
              <a:t>的音韻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規律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、語音變化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及語音規範淺談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香港城市大學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翻譯及語言學</a:t>
            </a:r>
            <a:r>
              <a:rPr lang="zh-TW" altLang="en-US" b="1" dirty="0" smtClean="0">
                <a:solidFill>
                  <a:srgbClr val="FF0000"/>
                </a:solidFill>
              </a:rPr>
              <a:t>系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藺蓀博士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ctslun@cityu.edu.hk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00200"/>
            <a:ext cx="7200900" cy="2981325"/>
          </a:xfrm>
          <a:noFill/>
        </p:spPr>
      </p:pic>
    </p:spTree>
    <p:extLst>
      <p:ext uri="{BB962C8B-B14F-4D97-AF65-F5344CB8AC3E}">
        <p14:creationId xmlns:p14="http://schemas.microsoft.com/office/powerpoint/2010/main" val="16901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43888" cy="6148388"/>
          </a:xfrm>
          <a:noFill/>
        </p:spPr>
      </p:pic>
    </p:spTree>
    <p:extLst>
      <p:ext uri="{BB962C8B-B14F-4D97-AF65-F5344CB8AC3E}">
        <p14:creationId xmlns:p14="http://schemas.microsoft.com/office/powerpoint/2010/main" val="14807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文白異讀</a:t>
            </a:r>
            <a:endParaRPr lang="en-US" altLang="en-US" dirty="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79245"/>
            <a:ext cx="7481887" cy="5526355"/>
          </a:xfrm>
          <a:noFill/>
        </p:spPr>
      </p:pic>
    </p:spTree>
    <p:extLst>
      <p:ext uri="{BB962C8B-B14F-4D97-AF65-F5344CB8AC3E}">
        <p14:creationId xmlns:p14="http://schemas.microsoft.com/office/powerpoint/2010/main" val="25733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變韻</a:t>
            </a:r>
            <a:endParaRPr lang="en-US" altLang="en-US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2875"/>
            <a:ext cx="7345362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34906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長短對換</a:t>
            </a:r>
            <a:r>
              <a:rPr lang="zh-TW" altLang="en-US" dirty="0"/>
              <a:t>及其他</a:t>
            </a:r>
            <a:endParaRPr lang="en-US" altLang="en-US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7129463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179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00200"/>
            <a:ext cx="7559675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4189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变调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7704137" cy="5013325"/>
          </a:xfrm>
          <a:noFill/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45125"/>
            <a:ext cx="655161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0"/>
            <a:ext cx="671195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961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81836"/>
            <a:ext cx="7772400" cy="5222139"/>
          </a:xfrm>
          <a:noFill/>
        </p:spPr>
      </p:pic>
    </p:spTree>
    <p:extLst>
      <p:ext uri="{BB962C8B-B14F-4D97-AF65-F5344CB8AC3E}">
        <p14:creationId xmlns:p14="http://schemas.microsoft.com/office/powerpoint/2010/main" val="5343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00200"/>
            <a:ext cx="6553200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28426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60585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講座大綱：</a:t>
            </a:r>
            <a:endParaRPr lang="en-US" altLang="zh-TW" sz="3600" b="1" dirty="0" smtClean="0"/>
          </a:p>
          <a:p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ea typeface="宋体" pitchFamily="2" charset="-122"/>
              </a:rPr>
              <a:t>粵語的音韻規律</a:t>
            </a:r>
            <a:endParaRPr lang="en-US" altLang="zh-TW" sz="3600" b="1" dirty="0" smtClean="0">
              <a:ea typeface="宋体" pitchFamily="2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ea typeface="宋体" pitchFamily="2" charset="-122"/>
              </a:rPr>
              <a:t>粵語的音變問題</a:t>
            </a:r>
            <a:endParaRPr lang="zh-CN" altLang="en-US" sz="3600" b="1" dirty="0">
              <a:ea typeface="宋体" pitchFamily="2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b="1" dirty="0" smtClean="0">
                <a:ea typeface="宋体" pitchFamily="2" charset="-122"/>
              </a:rPr>
              <a:t>語音規範</a:t>
            </a:r>
            <a:endParaRPr lang="en-US" altLang="zh-TW" sz="3600" b="1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6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" y="894518"/>
            <a:ext cx="8078787" cy="5204657"/>
          </a:xfrm>
          <a:noFill/>
        </p:spPr>
      </p:pic>
    </p:spTree>
    <p:extLst>
      <p:ext uri="{BB962C8B-B14F-4D97-AF65-F5344CB8AC3E}">
        <p14:creationId xmlns:p14="http://schemas.microsoft.com/office/powerpoint/2010/main" val="40638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CN" sz="4000" smtClean="0"/>
              <a:t/>
            </a:r>
            <a:br>
              <a:rPr lang="zh-TW" altLang="zh-CN" sz="4000" smtClean="0"/>
            </a:br>
            <a:r>
              <a:rPr lang="zh-TW" altLang="en-US" sz="4000" smtClean="0"/>
              <a:t>粵語的發音有沒有變化</a:t>
            </a:r>
            <a:r>
              <a:rPr lang="en-US" altLang="zh-TW" sz="4000" smtClean="0"/>
              <a:t>﹖</a:t>
            </a:r>
            <a:r>
              <a:rPr lang="zh-TW" altLang="en-US" sz="4000" smtClean="0"/>
              <a:t>是進化</a:t>
            </a:r>
            <a:r>
              <a:rPr lang="en-US" altLang="zh-TW" sz="4000" smtClean="0"/>
              <a:t>﹑</a:t>
            </a:r>
            <a:r>
              <a:rPr lang="zh-TW" altLang="en-US" sz="4000" smtClean="0"/>
              <a:t>還是退化</a:t>
            </a:r>
            <a:r>
              <a:rPr lang="en-US" altLang="zh-TW" sz="4000" smtClean="0"/>
              <a:t>﹖</a:t>
            </a:r>
            <a:br>
              <a:rPr lang="en-US" altLang="zh-TW" sz="4000" smtClean="0"/>
            </a:br>
            <a:endParaRPr lang="en-US" altLang="zh-TW" sz="40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聲母的ｎ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ｌ  牛腩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難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男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農夫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小鳥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聲母ｇｗ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ｋｗ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ｇ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ｋ  國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廣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礦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郭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廓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過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聲母的ｎｇ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０      我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牛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岳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牙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亞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韻尾ｎｇ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ｎ不分  銀行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銀寒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朋友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貧友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韻尾ｋ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ｔ不分    執著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得失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部分女性ｓ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ｚ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ｃ</a:t>
            </a:r>
            <a:r>
              <a:rPr lang="en-US" altLang="zh-TW" sz="2800" b="1" dirty="0" smtClean="0"/>
              <a:t>〉</a:t>
            </a:r>
            <a:r>
              <a:rPr lang="zh-TW" altLang="en-US" sz="2800" b="1" dirty="0" smtClean="0"/>
              <a:t>ｓｈ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ｚｈ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ｃｈ    書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酸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專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川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陰平聲</a:t>
            </a:r>
            <a:r>
              <a:rPr lang="en-US" altLang="zh-TW" sz="2800" b="1" dirty="0" smtClean="0"/>
              <a:t>53〉55    </a:t>
            </a:r>
            <a:r>
              <a:rPr lang="zh-TW" altLang="en-US" sz="2800" b="1" dirty="0" smtClean="0"/>
              <a:t>光明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中國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金錢</a:t>
            </a:r>
          </a:p>
        </p:txBody>
      </p:sp>
    </p:spTree>
    <p:extLst>
      <p:ext uri="{BB962C8B-B14F-4D97-AF65-F5344CB8AC3E}">
        <p14:creationId xmlns:p14="http://schemas.microsoft.com/office/powerpoint/2010/main" val="183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原因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zh-TW" sz="24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3000" b="1" dirty="0" smtClean="0"/>
              <a:t>歐化現象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zh-CN" sz="2600" b="1" dirty="0" smtClean="0"/>
              <a:t> </a:t>
            </a:r>
            <a:r>
              <a:rPr lang="zh-TW" altLang="en-US" sz="2600" b="1" dirty="0" smtClean="0"/>
              <a:t> </a:t>
            </a:r>
            <a:r>
              <a:rPr lang="zh-TW" altLang="zh-CN" sz="2600" b="1" dirty="0" smtClean="0"/>
              <a:t> 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ｆｅｎ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（ｆｒｉｅｎｄ）過打ｂｅｎ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（ｂａｎｄ）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ｆｉｎｇ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（ｆｌｉｎｇ）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﹑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ｆａｎｇ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zh-TW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（ｆｌｕｎｇ）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﹑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ｄａｍ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（ｄｕｍｐ）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﹑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ｂａｍ</a:t>
            </a: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（ｐｕｍｐ）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3000" b="1" dirty="0" smtClean="0"/>
              <a:t>方言接觸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600" b="1" dirty="0" smtClean="0"/>
              <a:t>    常常  ｓｉ</a:t>
            </a:r>
            <a:r>
              <a:rPr lang="en-US" altLang="zh-TW" sz="2600" b="1" dirty="0" smtClean="0"/>
              <a:t>4</a:t>
            </a:r>
            <a:r>
              <a:rPr lang="zh-TW" altLang="en-US" sz="2600" b="1" dirty="0" smtClean="0"/>
              <a:t>ｓｉ</a:t>
            </a:r>
            <a:r>
              <a:rPr lang="en-US" altLang="zh-TW" sz="2600" b="1" dirty="0" smtClean="0"/>
              <a:t>4  〉  </a:t>
            </a:r>
            <a:endParaRPr lang="en-US" altLang="zh-TW" sz="2600" b="1" dirty="0" smtClean="0"/>
          </a:p>
          <a:p>
            <a:pPr marL="400050" lvl="1" indent="0">
              <a:lnSpc>
                <a:spcPct val="90000"/>
              </a:lnSpc>
              <a:buNone/>
            </a:pPr>
            <a:r>
              <a:rPr lang="zh-TW" altLang="en-US" sz="2600" b="1" dirty="0" smtClean="0"/>
              <a:t>       ｓｏｅｎｇ</a:t>
            </a:r>
            <a:r>
              <a:rPr lang="en-US" altLang="zh-TW" sz="2600" b="1" dirty="0" smtClean="0"/>
              <a:t>4</a:t>
            </a:r>
            <a:r>
              <a:rPr lang="zh-TW" altLang="en-US" sz="2600" b="1" dirty="0" smtClean="0"/>
              <a:t>ｓｏｅｎｇ</a:t>
            </a:r>
            <a:r>
              <a:rPr lang="en-US" altLang="zh-TW" sz="2600" b="1" dirty="0" smtClean="0"/>
              <a:t>4  〉  </a:t>
            </a:r>
            <a:endParaRPr lang="en-US" altLang="zh-TW" sz="2600" b="1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altLang="zh-TW" sz="2600" b="1" dirty="0" smtClean="0"/>
              <a:t>       </a:t>
            </a:r>
            <a:r>
              <a:rPr lang="zh-TW" altLang="en-US" sz="2600" b="1" dirty="0" smtClean="0"/>
              <a:t>ｃｏｅｎｇ</a:t>
            </a:r>
            <a:r>
              <a:rPr lang="en-US" altLang="zh-TW" sz="2600" b="1" dirty="0" smtClean="0"/>
              <a:t>4</a:t>
            </a:r>
            <a:r>
              <a:rPr lang="zh-TW" altLang="en-US" sz="2600" b="1" dirty="0" smtClean="0"/>
              <a:t>ｃｏｅｎｇ</a:t>
            </a:r>
            <a:r>
              <a:rPr lang="en-US" altLang="zh-TW" sz="2600" b="1" dirty="0" smtClean="0"/>
              <a:t>4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600" b="1" dirty="0" smtClean="0"/>
              <a:t>    </a:t>
            </a:r>
            <a:r>
              <a:rPr lang="zh-TW" altLang="en-US" sz="2600" b="1" dirty="0" smtClean="0"/>
              <a:t>打的  </a:t>
            </a:r>
            <a:r>
              <a:rPr lang="en-US" altLang="zh-TW" sz="2600" b="1" dirty="0" smtClean="0"/>
              <a:t>〈  </a:t>
            </a:r>
            <a:r>
              <a:rPr lang="zh-TW" altLang="en-US" sz="2600" b="1" dirty="0" smtClean="0"/>
              <a:t>搭的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600" b="1" dirty="0" smtClean="0"/>
              <a:t>    喂    ｗａｉ</a:t>
            </a:r>
            <a:r>
              <a:rPr lang="en-US" altLang="zh-TW" sz="2600" b="1" dirty="0" smtClean="0"/>
              <a:t>2  〉  </a:t>
            </a:r>
            <a:r>
              <a:rPr lang="zh-TW" altLang="en-US" sz="2600" b="1" dirty="0" smtClean="0"/>
              <a:t>ｗｅｉ</a:t>
            </a:r>
            <a:r>
              <a:rPr lang="en-US" altLang="zh-TW" sz="2600" b="1" dirty="0" smtClean="0"/>
              <a:t>2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600" b="1" dirty="0" smtClean="0"/>
              <a:t>    </a:t>
            </a:r>
            <a:r>
              <a:rPr lang="zh-TW" altLang="en-US" sz="2600" b="1" dirty="0" smtClean="0"/>
              <a:t>魅力 </a:t>
            </a:r>
          </a:p>
        </p:txBody>
      </p:sp>
    </p:spTree>
    <p:extLst>
      <p:ext uri="{BB962C8B-B14F-4D97-AF65-F5344CB8AC3E}">
        <p14:creationId xmlns:p14="http://schemas.microsoft.com/office/powerpoint/2010/main" val="30073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復古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時間    ｓｉ</a:t>
            </a:r>
            <a:r>
              <a:rPr lang="en-US" altLang="zh-TW" sz="2400" b="1" dirty="0" smtClean="0"/>
              <a:t>4</a:t>
            </a:r>
            <a:r>
              <a:rPr lang="zh-TW" altLang="en-US" sz="2400" b="1" dirty="0" smtClean="0"/>
              <a:t>ｇａａｎ３ </a:t>
            </a:r>
            <a:r>
              <a:rPr lang="en-US" altLang="zh-TW" sz="2400" b="1" dirty="0" smtClean="0"/>
              <a:t>〈〉  </a:t>
            </a:r>
            <a:r>
              <a:rPr lang="zh-TW" altLang="en-US" sz="2400" b="1" dirty="0" smtClean="0"/>
              <a:t>ｓｉ</a:t>
            </a:r>
            <a:r>
              <a:rPr lang="en-US" altLang="zh-TW" sz="2400" b="1" dirty="0" smtClean="0"/>
              <a:t>4</a:t>
            </a:r>
            <a:r>
              <a:rPr lang="zh-TW" altLang="en-US" sz="2400" b="1" dirty="0" smtClean="0"/>
              <a:t>ｇａａｎ１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結構    ｇｉｔ</a:t>
            </a:r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ｋａｕ</a:t>
            </a:r>
            <a:r>
              <a:rPr lang="en-US" altLang="zh-TW" sz="2400" b="1" dirty="0" smtClean="0"/>
              <a:t>1   〈〉 </a:t>
            </a:r>
            <a:r>
              <a:rPr lang="zh-TW" altLang="en-US" sz="2400" b="1" dirty="0" smtClean="0"/>
              <a:t>ｇｉｔ</a:t>
            </a:r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ｇａｕ</a:t>
            </a:r>
            <a:r>
              <a:rPr lang="en-US" altLang="zh-TW" sz="2400" b="1" dirty="0" smtClean="0"/>
              <a:t>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400" b="1" dirty="0" smtClean="0"/>
              <a:t>    </a:t>
            </a:r>
            <a:r>
              <a:rPr lang="zh-TW" altLang="en-US" sz="2400" b="1" dirty="0" smtClean="0"/>
              <a:t>刊物    ｈｏｎ５ｍａｔ</a:t>
            </a:r>
            <a:r>
              <a:rPr lang="en-US" altLang="zh-TW" sz="2400" b="1" dirty="0" smtClean="0"/>
              <a:t>6 〈〉  </a:t>
            </a:r>
            <a:r>
              <a:rPr lang="zh-TW" altLang="en-US" sz="2400" b="1" dirty="0" smtClean="0"/>
              <a:t>ｈｏｎ１ｍａｔ</a:t>
            </a:r>
            <a:r>
              <a:rPr lang="en-US" altLang="zh-TW" sz="2400" b="1" dirty="0" smtClean="0"/>
              <a:t>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自然語音變化過程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同化    </a:t>
            </a:r>
            <a:endParaRPr lang="zh-TW" altLang="en-US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    今日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今物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    點解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典解</a:t>
            </a:r>
          </a:p>
        </p:txBody>
      </p:sp>
    </p:spTree>
    <p:extLst>
      <p:ext uri="{BB962C8B-B14F-4D97-AF65-F5344CB8AC3E}">
        <p14:creationId xmlns:p14="http://schemas.microsoft.com/office/powerpoint/2010/main" val="9964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變調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榴蓮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ｌａｕ４ｌｉｎ２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鹹魚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ｈａａｍ４ｊｙｕ２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劉備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ｌａｕ</a:t>
            </a:r>
            <a:r>
              <a:rPr lang="en-US" altLang="zh-TW" b="1" dirty="0" smtClean="0"/>
              <a:t>4 b e I 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b="1" dirty="0" smtClean="0"/>
              <a:t>    </a:t>
            </a:r>
            <a:r>
              <a:rPr lang="zh-TW" altLang="en-US" b="1" dirty="0" smtClean="0"/>
              <a:t>文白異讀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沉重     ｃａｍ４ｚｕｎｇ６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衣錦還鄉 ｊｉ３ｇａｍ２ｗａａｎ４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ｈ</a:t>
            </a:r>
            <a:r>
              <a:rPr lang="zh-TW" altLang="en-US" b="1" dirty="0" smtClean="0"/>
              <a:t>ｏｅｎｇ１ </a:t>
            </a:r>
            <a:endParaRPr lang="en-US" altLang="zh-TW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8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合音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先生     ｓｉｎｓａａｎｇ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ｓｉａａｎｇ  </a:t>
            </a:r>
            <a:r>
              <a:rPr lang="en-US" altLang="zh-TW" b="1" dirty="0" smtClean="0"/>
              <a:t>〉</a:t>
            </a:r>
            <a:r>
              <a:rPr lang="zh-TW" altLang="en-US" b="1" dirty="0" smtClean="0"/>
              <a:t>ｓａａｎｇ</a:t>
            </a:r>
            <a:endParaRPr lang="zh-TW" altLang="en-US" b="1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/>
              <a:t> </a:t>
            </a:r>
            <a:r>
              <a:rPr lang="zh-TW" altLang="en-US" b="1" dirty="0" smtClean="0"/>
              <a:t>  嘅</a:t>
            </a:r>
            <a:r>
              <a:rPr lang="zh-TW" altLang="en-US" b="1" dirty="0" smtClean="0"/>
              <a:t>啊     ｇｅ ａａ 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ｇａａ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</a:t>
            </a:r>
            <a:r>
              <a:rPr lang="zh-TW" altLang="en-US" b="1" dirty="0" smtClean="0"/>
              <a:t>乜</a:t>
            </a:r>
            <a:r>
              <a:rPr lang="zh-TW" altLang="en-US" b="1" dirty="0" smtClean="0"/>
              <a:t>嘢     ｍａｔ  ｊｅ 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ｍｉｅ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    陰陽互轉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</a:t>
            </a:r>
            <a:r>
              <a:rPr lang="zh-TW" altLang="en-US" b="1" dirty="0" smtClean="0"/>
              <a:t>地方     </a:t>
            </a:r>
            <a:r>
              <a:rPr lang="zh-TW" altLang="en-US" b="1" dirty="0" smtClean="0"/>
              <a:t>ｄｅｉｆｏｎｇ  </a:t>
            </a:r>
            <a:r>
              <a:rPr lang="en-US" altLang="zh-TW" b="1" dirty="0" smtClean="0"/>
              <a:t>〉</a:t>
            </a:r>
            <a:r>
              <a:rPr lang="zh-TW" altLang="en-US" b="1" dirty="0" smtClean="0"/>
              <a:t>ｄｅｎｇｆｏｎｇ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</a:t>
            </a:r>
            <a:r>
              <a:rPr lang="zh-TW" altLang="en-US" b="1" dirty="0" smtClean="0"/>
              <a:t>抱歉     </a:t>
            </a:r>
            <a:r>
              <a:rPr lang="zh-TW" altLang="en-US" b="1" dirty="0" smtClean="0"/>
              <a:t>ｂａｏｑｉａｎ（普）  ｖｓ  ｐｏ</a:t>
            </a:r>
            <a:r>
              <a:rPr lang="zh-TW" altLang="en-US" b="1" dirty="0" smtClean="0"/>
              <a:t>ｕｈ</a:t>
            </a:r>
            <a:r>
              <a:rPr lang="zh-TW" altLang="en-US" b="1" dirty="0" smtClean="0"/>
              <a:t>ｉｐ </a:t>
            </a:r>
          </a:p>
        </p:txBody>
      </p:sp>
    </p:spTree>
    <p:extLst>
      <p:ext uri="{BB962C8B-B14F-4D97-AF65-F5344CB8AC3E}">
        <p14:creationId xmlns:p14="http://schemas.microsoft.com/office/powerpoint/2010/main" val="36688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誤讀</a:t>
            </a:r>
            <a:r>
              <a:rPr lang="en-US" altLang="zh-TW" sz="2800" b="1" dirty="0" smtClean="0"/>
              <a:t>﹑</a:t>
            </a:r>
            <a:r>
              <a:rPr lang="zh-TW" altLang="en-US" sz="2800" b="1" dirty="0" smtClean="0"/>
              <a:t>訛傳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心抱 </a:t>
            </a:r>
            <a:r>
              <a:rPr lang="en-US" altLang="zh-TW" b="1" dirty="0" smtClean="0"/>
              <a:t>〈  </a:t>
            </a:r>
            <a:r>
              <a:rPr lang="zh-TW" altLang="en-US" b="1" dirty="0" smtClean="0"/>
              <a:t>新婦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跌打     ｄｉｔｄａａ 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ｔｉｔｄａａ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邊道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邊度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家生     ｇａａｓａａｎｇ </a:t>
            </a:r>
            <a:r>
              <a:rPr lang="en-US" altLang="zh-TW" b="1" dirty="0" smtClean="0"/>
              <a:t>〉 </a:t>
            </a:r>
            <a:r>
              <a:rPr lang="zh-TW" altLang="en-US" b="1" dirty="0" smtClean="0"/>
              <a:t>ｇａａｃａａｎｇ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串   </a:t>
            </a:r>
            <a:r>
              <a:rPr lang="en-US" altLang="zh-TW" b="1" dirty="0" smtClean="0"/>
              <a:t>〉  </a:t>
            </a:r>
            <a:r>
              <a:rPr lang="zh-TW" altLang="en-US" b="1" dirty="0" smtClean="0"/>
              <a:t>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dirty="0" smtClean="0"/>
              <a:t>        孫悟空  </a:t>
            </a:r>
            <a:r>
              <a:rPr lang="en-US" altLang="zh-TW" b="1" dirty="0" smtClean="0"/>
              <a:t>n g 6 〉 n g 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b="1" dirty="0" smtClean="0"/>
              <a:t>        </a:t>
            </a:r>
            <a:r>
              <a:rPr lang="zh-TW" altLang="en-US" b="1" dirty="0" smtClean="0"/>
              <a:t>搞定 </a:t>
            </a:r>
            <a:r>
              <a:rPr lang="en-US" altLang="zh-TW" b="1" dirty="0" smtClean="0"/>
              <a:t>〈  </a:t>
            </a:r>
            <a:r>
              <a:rPr lang="zh-TW" altLang="en-US" b="1" dirty="0" smtClean="0"/>
              <a:t>搞掂 </a:t>
            </a:r>
          </a:p>
        </p:txBody>
      </p:sp>
    </p:spTree>
    <p:extLst>
      <p:ext uri="{BB962C8B-B14F-4D97-AF65-F5344CB8AC3E}">
        <p14:creationId xmlns:p14="http://schemas.microsoft.com/office/powerpoint/2010/main" val="3765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 </a:t>
            </a:r>
            <a:r>
              <a:rPr lang="zh-TW" altLang="en-US" sz="2800" b="1" dirty="0" smtClean="0"/>
              <a:t>個人影響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/>
              <a:t>出</a:t>
            </a:r>
            <a:r>
              <a:rPr lang="zh-TW" altLang="en-US" sz="2400" b="1" dirty="0" smtClean="0"/>
              <a:t>位 （周星馳）  ｃｅｏｔｗａｉ 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ｃｙｕｔｗａｉ</a:t>
            </a:r>
            <a:endParaRPr lang="zh-TW" altLang="en-US" sz="2400" b="1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/>
              <a:t>香港 </a:t>
            </a:r>
            <a:r>
              <a:rPr lang="zh-TW" altLang="en-US" sz="2400" b="1" dirty="0" smtClean="0"/>
              <a:t>（鄭經翰）  ｈｏｅｎｇｇｏｎｇ 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ｈ ｏｎｇｇｏｎｇ</a:t>
            </a:r>
            <a:endParaRPr lang="zh-TW" altLang="en-US" sz="2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/>
              <a:t>避諱及禁忌語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    關關睢鳩  構造    ｇ 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ｋ  </a:t>
            </a:r>
            <a:r>
              <a:rPr lang="en-US" altLang="zh-TW" sz="2400" b="1" dirty="0" smtClean="0"/>
              <a:t>〉  </a:t>
            </a:r>
            <a:r>
              <a:rPr lang="zh-TW" altLang="en-US" sz="2400" b="1" dirty="0" smtClean="0"/>
              <a:t>ｇ  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    鳥</a:t>
            </a:r>
            <a:r>
              <a:rPr lang="en-US" altLang="zh-TW" sz="2400" b="1" dirty="0" smtClean="0"/>
              <a:t>﹑</a:t>
            </a:r>
            <a:r>
              <a:rPr lang="zh-TW" altLang="en-US" sz="2400" b="1" dirty="0" smtClean="0"/>
              <a:t>丟</a:t>
            </a:r>
            <a:r>
              <a:rPr lang="en-US" altLang="zh-TW" sz="2400" b="1" dirty="0" smtClean="0"/>
              <a:t>﹑</a:t>
            </a:r>
            <a:r>
              <a:rPr lang="zh-TW" altLang="en-US" sz="2400" b="1" dirty="0" smtClean="0"/>
              <a:t>挑</a:t>
            </a:r>
            <a:r>
              <a:rPr lang="en-US" altLang="zh-TW" sz="2400" b="1" dirty="0" smtClean="0"/>
              <a:t>﹑</a:t>
            </a:r>
            <a:r>
              <a:rPr lang="zh-TW" altLang="en-US" sz="2400" b="1" dirty="0" smtClean="0"/>
              <a:t>超</a:t>
            </a:r>
            <a:r>
              <a:rPr lang="en-US" altLang="zh-TW" sz="2400" b="1" dirty="0" smtClean="0"/>
              <a:t>﹑</a:t>
            </a:r>
            <a:r>
              <a:rPr lang="zh-TW" altLang="en-US" sz="2400" b="1" dirty="0" smtClean="0"/>
              <a:t>瞧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 smtClean="0"/>
              <a:t>        車</a:t>
            </a:r>
            <a:r>
              <a:rPr lang="en-US" altLang="zh-TW" sz="2400" b="1" dirty="0" smtClean="0"/>
              <a:t>﹑</a:t>
            </a:r>
            <a:r>
              <a:rPr lang="zh-TW" altLang="en-US" sz="2400" b="1" dirty="0" smtClean="0"/>
              <a:t>且 </a:t>
            </a:r>
          </a:p>
        </p:txBody>
      </p:sp>
    </p:spTree>
    <p:extLst>
      <p:ext uri="{BB962C8B-B14F-4D97-AF65-F5344CB8AC3E}">
        <p14:creationId xmlns:p14="http://schemas.microsoft.com/office/powerpoint/2010/main" val="27466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是</a:t>
            </a:r>
            <a:r>
              <a:rPr lang="zh-TW" altLang="en-US" dirty="0" smtClean="0"/>
              <a:t>漢語</a:t>
            </a:r>
            <a:r>
              <a:rPr lang="zh-TW" altLang="en-US" dirty="0" smtClean="0"/>
              <a:t>方言演變的總</a:t>
            </a:r>
            <a:r>
              <a:rPr lang="zh-TW" altLang="en-US" dirty="0" smtClean="0"/>
              <a:t>趨勢嗎</a:t>
            </a:r>
            <a:r>
              <a:rPr lang="en-US" altLang="zh-TW" dirty="0" smtClean="0"/>
              <a:t>﹖</a:t>
            </a:r>
            <a:endParaRPr lang="en-US" altLang="zh-TW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有沒有這種趨勢？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還是只是個人作用？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如何因勢利導？</a:t>
            </a:r>
            <a:endParaRPr lang="zh-CN" altLang="en-US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8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72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語言規範化的我見</a:t>
            </a:r>
            <a:endParaRPr lang="zh-CN" altLang="en-US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914400"/>
            <a:ext cx="8518525" cy="647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規範的目的是為了促進溝通，而不是為了增加隔閡。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語言的社會性和發展性造成語言不斷地變化。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有些變化是良性的，如增加新詞語表達新概念；有些變化不是良性的，當然說是惡性的也有失公允。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為了促進溝通，需要監督語言的現況，語言庫的建設對這方面有莫大的幫助。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為了促進溝通，使用電腦進行自動化有很大的必要。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如果能夠用技術來解決的話，不用勉強人來遷就，這是基於人本主義。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如果需要人來改變的話，要有一，學理性；二，量化資料支援；三，協商機制；四，制度化推行。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24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zh-CN" altLang="en-US" sz="20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zh-CN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7302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粵語發音</a:t>
            </a:r>
            <a:r>
              <a:rPr lang="zh-TW" altLang="en-US" dirty="0"/>
              <a:t>保留古音</a:t>
            </a:r>
            <a:r>
              <a:rPr lang="zh-TW" altLang="en-US" sz="4000" dirty="0" smtClean="0"/>
              <a:t>是否</a:t>
            </a:r>
            <a:r>
              <a:rPr lang="zh-TW" altLang="en-US" sz="4000" dirty="0" smtClean="0"/>
              <a:t>比較</a:t>
            </a:r>
            <a:r>
              <a:rPr lang="zh-TW" altLang="en-US" sz="4000" dirty="0" smtClean="0"/>
              <a:t>多</a:t>
            </a:r>
            <a:r>
              <a:rPr lang="en-US" altLang="zh-TW" sz="4000" dirty="0" smtClean="0"/>
              <a:t>﹖</a:t>
            </a:r>
            <a:endParaRPr lang="en-US" altLang="zh-TW" sz="4000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b="1" dirty="0" smtClean="0"/>
              <a:t>      </a:t>
            </a:r>
            <a:r>
              <a:rPr lang="en-US" altLang="zh-TW" b="1" dirty="0" smtClean="0"/>
              <a:t>                 </a:t>
            </a:r>
            <a:r>
              <a:rPr lang="en-US" altLang="zh-CN" b="1" dirty="0" smtClean="0"/>
              <a:t>  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普通話    廣州話   日語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b="1" dirty="0" smtClean="0"/>
              <a:t>    千山鳥飛絕     </a:t>
            </a:r>
            <a:r>
              <a:rPr lang="en-US" altLang="zh-TW" b="1" dirty="0" err="1" smtClean="0"/>
              <a:t>jue</a:t>
            </a:r>
            <a:r>
              <a:rPr lang="en-US" altLang="zh-TW" b="1" dirty="0" smtClean="0"/>
              <a:t>         </a:t>
            </a:r>
            <a:r>
              <a:rPr lang="en-US" altLang="zh-TW" b="1" dirty="0" err="1" smtClean="0"/>
              <a:t>zyut</a:t>
            </a:r>
            <a:r>
              <a:rPr lang="en-US" altLang="zh-TW" b="1" dirty="0" smtClean="0"/>
              <a:t>        </a:t>
            </a:r>
            <a:r>
              <a:rPr lang="en-US" altLang="zh-TW" b="1" dirty="0" err="1" smtClean="0"/>
              <a:t>zetsu</a:t>
            </a:r>
            <a:endParaRPr lang="en-US" altLang="zh-TW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/>
              <a:t>    </a:t>
            </a:r>
            <a:r>
              <a:rPr lang="zh-TW" altLang="en-US" b="1" dirty="0" smtClean="0"/>
              <a:t>萬徑人蹤滅     </a:t>
            </a:r>
            <a:r>
              <a:rPr lang="en-US" altLang="zh-TW" b="1" dirty="0" err="1" smtClean="0"/>
              <a:t>mie</a:t>
            </a:r>
            <a:r>
              <a:rPr lang="en-US" altLang="zh-TW" b="1" dirty="0" smtClean="0"/>
              <a:t>         </a:t>
            </a:r>
            <a:r>
              <a:rPr lang="en-US" altLang="zh-TW" b="1" dirty="0" err="1" smtClean="0"/>
              <a:t>mit</a:t>
            </a:r>
            <a:r>
              <a:rPr lang="en-US" altLang="zh-TW" b="1" dirty="0" smtClean="0"/>
              <a:t>      </a:t>
            </a:r>
            <a:r>
              <a:rPr lang="en-US" altLang="zh-CN" b="1" dirty="0" smtClean="0"/>
              <a:t> </a:t>
            </a:r>
            <a:r>
              <a:rPr lang="en-US" altLang="zh-TW" b="1" dirty="0" smtClean="0"/>
              <a:t>  </a:t>
            </a:r>
            <a:r>
              <a:rPr lang="en-US" altLang="zh-TW" b="1" dirty="0" err="1" smtClean="0"/>
              <a:t>metsu</a:t>
            </a:r>
            <a:endParaRPr lang="en-US" altLang="zh-TW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/>
              <a:t>    </a:t>
            </a:r>
            <a:r>
              <a:rPr lang="zh-TW" altLang="en-US" b="1" dirty="0" smtClean="0"/>
              <a:t>孤舟蓑笠翁     </a:t>
            </a:r>
            <a:r>
              <a:rPr lang="en-US" altLang="zh-CN" b="1" dirty="0" smtClean="0"/>
              <a:t> </a:t>
            </a:r>
            <a:r>
              <a:rPr lang="zh-TW" altLang="en-US" b="1" dirty="0" smtClean="0"/>
              <a:t>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b="1" dirty="0" smtClean="0"/>
              <a:t>    獨釣寒江雪     </a:t>
            </a:r>
            <a:r>
              <a:rPr lang="en-US" altLang="zh-TW" b="1" dirty="0" err="1" smtClean="0"/>
              <a:t>xue</a:t>
            </a:r>
            <a:r>
              <a:rPr lang="en-US" altLang="zh-TW" b="1" dirty="0" smtClean="0"/>
              <a:t>         </a:t>
            </a:r>
            <a:r>
              <a:rPr lang="en-US" altLang="zh-TW" b="1" dirty="0" err="1" smtClean="0"/>
              <a:t>syut</a:t>
            </a:r>
            <a:r>
              <a:rPr lang="en-US" altLang="zh-TW" b="1" dirty="0" smtClean="0"/>
              <a:t>        </a:t>
            </a:r>
            <a:r>
              <a:rPr lang="en-US" altLang="zh-TW" b="1" dirty="0" err="1" smtClean="0"/>
              <a:t>setsu</a:t>
            </a:r>
            <a:endParaRPr lang="en-US" altLang="zh-TW" b="1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zh-TW" dirty="0"/>
          </a:p>
          <a:p>
            <a:pPr eaLnBrk="1" hangingPunct="1">
              <a:buFont typeface="Wingdings 2" pitchFamily="18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557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839200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互聯網帶來空前的溝通自由化，但是政府、教育機構、出版界對語言運用的優化責無旁貸。我們應該充分發揮社會主義集體化的優勢，雙管齊下，作為溝通的基建工程來促成語言的規範化。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語言不是死的，語言規範話的工作不會有停下來的一天。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如何促進社會國家成為一個文明的，有追求，有遠見，講理性，有競爭力的國民共同體，是我們應該共同努力的方向。語言規劃只是其中一個必然的組成部分</a:t>
            </a: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CN" sz="28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先描述實際的情況，把分佈和頻率的情況也搞清楚，這樣就可以讓技術人員去開發語言產品了。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專家學者坐在一起討論，擬定選擇規範的原則。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政府發佈；出版社和電腦業界配合規範；教育機構教授規範；機構培訓員工。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我認為規範過程是：瞭解</a:t>
            </a:r>
            <a:r>
              <a:rPr lang="en-US" altLang="zh-CN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並存</a:t>
            </a:r>
            <a:r>
              <a:rPr lang="en-US" altLang="zh-CN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互知</a:t>
            </a:r>
            <a:r>
              <a:rPr lang="en-US" altLang="zh-CN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研究</a:t>
            </a:r>
            <a:r>
              <a:rPr lang="en-US" altLang="zh-CN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規範，不斷迴圈。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zh-CN" altLang="en-US" sz="28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3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如何進行</a:t>
            </a:r>
            <a:r>
              <a:rPr lang="zh-CN" altLang="en-US" dirty="0" smtClean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語音規範</a:t>
            </a:r>
            <a:r>
              <a:rPr lang="en-US" altLang="zh-TW" dirty="0" smtClean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?</a:t>
            </a:r>
            <a:endParaRPr lang="zh-TW" altLang="en-US" dirty="0" smtClean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600200"/>
            <a:ext cx="8591550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4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先描述實際的情況，把分佈和頻率的情況也搞清楚，這樣就可以讓技術人員去開發語言產品了。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專家學者坐在一起討論，擬定選擇規範的原則。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政府發佈；出版社和電腦業界配合規範；教育機構教授規範；機構培訓員工。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我認為規範過程是：瞭解</a:t>
            </a:r>
            <a:r>
              <a:rPr lang="en-US" altLang="zh-CN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並存</a:t>
            </a:r>
            <a:r>
              <a:rPr lang="en-US" altLang="zh-CN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互知</a:t>
            </a:r>
            <a:r>
              <a:rPr lang="en-US" altLang="zh-CN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研究</a:t>
            </a:r>
            <a:r>
              <a:rPr lang="en-US" altLang="zh-CN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CN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規範，不斷迴圈。</a:t>
            </a:r>
            <a:endParaRPr lang="en-US" altLang="zh-CN" sz="28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8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教学方面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老師要知道規範的語言表達方式是什麼。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老師要知道規範本身沒有絕對標準，是會變的，變化的社會條件又是什麼，教學生明白其中的道理。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老師要懂得語言學和語言對比的方法，從而能給學生提出實際可行的建議，讓他們掌握規範的表達方法。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老師不要帶頭歧視、挖苦有方言習慣的同學，因為語言本身是平等的，不平等的只是操這種語言的人的社會地位。文明的人對事不對人，對人只應有同理心、寬容心、愛心。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教育的最終目的是保障人類的延續，所以需要傳播知識。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正確的教育就是要教大家如何平等待人。讓所有人在人生的起跑線上有公平的機會，發揮自身的潛力，回饋給自己的家庭、社會、國家、世界。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做人往大方向想；做事往細裡去做。</a:t>
            </a:r>
            <a:endParaRPr lang="zh-CN" altLang="en-US" sz="2400" b="1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4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答問時間開始</a:t>
            </a: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1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粵語</a:t>
            </a:r>
            <a:r>
              <a:rPr lang="zh-TW" altLang="en-US" dirty="0"/>
              <a:t>方言的共同語音特點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 smtClean="0"/>
              <a:t>詹伯慧、 丘</a:t>
            </a:r>
            <a:r>
              <a:rPr lang="zh-TW" altLang="en-US" dirty="0"/>
              <a:t>學強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1200" b="1" dirty="0" smtClean="0"/>
              <a:t>與</a:t>
            </a:r>
            <a:r>
              <a:rPr lang="zh-TW" altLang="en-US" sz="11200" b="1" dirty="0"/>
              <a:t>共同語比較，粵方言的韻母和聲調都超出三分之一以上，有的甚至超過一倍；</a:t>
            </a:r>
            <a:endParaRPr lang="en-US" sz="112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11200" b="1" dirty="0" smtClean="0"/>
              <a:t>古</a:t>
            </a:r>
            <a:r>
              <a:rPr lang="zh-TW" altLang="en-US" sz="11200" b="1" dirty="0"/>
              <a:t>“微”、“明”兩母字合流而同念成</a:t>
            </a:r>
            <a:r>
              <a:rPr lang="en-US" sz="11200" b="1" dirty="0"/>
              <a:t>m-</a:t>
            </a:r>
            <a:r>
              <a:rPr lang="zh-TW" altLang="en-US" sz="11200" b="1" dirty="0"/>
              <a:t>， 如微、文、亡、物；</a:t>
            </a:r>
            <a:endParaRPr lang="en-US" sz="112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11200" b="1" dirty="0"/>
              <a:t>古“非”、“敷”、“奉”和古“曉”母合口一二等韻的字粵方言中都同念成</a:t>
            </a:r>
            <a:r>
              <a:rPr lang="en-US" sz="11200" b="1" dirty="0"/>
              <a:t>f-</a:t>
            </a:r>
            <a:r>
              <a:rPr lang="zh-TW" altLang="en-US" sz="11200" b="1" dirty="0"/>
              <a:t>，如廣州的“分”、“昏”、“夫”、“呼” ；</a:t>
            </a:r>
            <a:endParaRPr lang="en-US" sz="112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11200" b="1" dirty="0"/>
              <a:t>古“疑”母一二等字粵方言中都同念成</a:t>
            </a:r>
            <a:r>
              <a:rPr lang="en-US" sz="11200" b="1" dirty="0">
                <a:sym typeface="SILDoulos IPA93"/>
              </a:rPr>
              <a:t></a:t>
            </a:r>
            <a:r>
              <a:rPr lang="en-US" sz="11200" b="1" dirty="0"/>
              <a:t>-</a:t>
            </a:r>
            <a:r>
              <a:rPr lang="zh-TW" altLang="en-US" sz="11200" b="1" dirty="0"/>
              <a:t>，如廣州的“我”、“牙”、“外”、“嶽” ；</a:t>
            </a:r>
            <a:endParaRPr lang="en-US" sz="112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11200" b="1" dirty="0"/>
              <a:t>古見組字不論宏音細音，粵方言中大都一律念成</a:t>
            </a:r>
            <a:r>
              <a:rPr lang="en-US" sz="11200" b="1" dirty="0"/>
              <a:t>k-</a:t>
            </a:r>
            <a:r>
              <a:rPr lang="zh-TW" altLang="en-US" sz="11200" b="1" dirty="0"/>
              <a:t>、</a:t>
            </a:r>
            <a:r>
              <a:rPr lang="en-US" sz="11200" b="1" dirty="0"/>
              <a:t>k</a:t>
            </a:r>
            <a:r>
              <a:rPr lang="en-US" sz="11200" b="1" dirty="0">
                <a:sym typeface="SILSophia IPA93"/>
              </a:rPr>
              <a:t></a:t>
            </a:r>
            <a:r>
              <a:rPr lang="en-US" sz="11200" b="1" dirty="0"/>
              <a:t>-</a:t>
            </a:r>
            <a:r>
              <a:rPr lang="zh-TW" altLang="en-US" sz="11200" b="1" dirty="0"/>
              <a:t>、</a:t>
            </a:r>
            <a:r>
              <a:rPr lang="en-US" sz="11200" b="1" dirty="0"/>
              <a:t>h- </a:t>
            </a:r>
            <a:r>
              <a:rPr lang="zh-TW" altLang="en-US" sz="11200" b="1" dirty="0"/>
              <a:t>聲</a:t>
            </a:r>
            <a:r>
              <a:rPr lang="en-US" sz="11200" b="1" dirty="0"/>
              <a:t>N</a:t>
            </a:r>
            <a:r>
              <a:rPr lang="zh-TW" altLang="en-US" sz="11200" b="1" dirty="0"/>
              <a:t>母，，如廣州的“叫”、“舅”、“曉” 。與此同時，古溪母一部分字在粵方言各地普遍念成</a:t>
            </a:r>
            <a:r>
              <a:rPr lang="en-US" sz="11200" b="1" dirty="0"/>
              <a:t>f-</a:t>
            </a:r>
            <a:r>
              <a:rPr lang="zh-TW" altLang="en-US" sz="11200" b="1" dirty="0"/>
              <a:t>聲母或</a:t>
            </a:r>
            <a:r>
              <a:rPr lang="en-US" sz="11200" b="1" dirty="0"/>
              <a:t>h-</a:t>
            </a:r>
            <a:r>
              <a:rPr lang="zh-TW" altLang="en-US" sz="11200" b="1" dirty="0"/>
              <a:t>聲母，念</a:t>
            </a:r>
            <a:r>
              <a:rPr lang="en-US" sz="11200" b="1" dirty="0"/>
              <a:t>f-</a:t>
            </a:r>
            <a:r>
              <a:rPr lang="zh-TW" altLang="en-US" sz="11200" b="1" dirty="0"/>
              <a:t>的為合口韻；念</a:t>
            </a:r>
            <a:r>
              <a:rPr lang="en-US" sz="11200" b="1" dirty="0"/>
              <a:t>h-</a:t>
            </a:r>
            <a:r>
              <a:rPr lang="zh-TW" altLang="en-US" sz="11200" b="1" dirty="0"/>
              <a:t>的開口韻。例如“科”。這種現象在粵方言區中涵蓋面很廣。</a:t>
            </a:r>
            <a:endParaRPr lang="en-US" sz="11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800" b="1" dirty="0"/>
              <a:t>粵方言各地都有自成音節的聲化韻，其中絕大部分</a:t>
            </a:r>
            <a:r>
              <a:rPr lang="en-US" sz="2800" b="1" dirty="0"/>
              <a:t>m</a:t>
            </a:r>
            <a:r>
              <a:rPr lang="zh-TW" altLang="en-US" sz="2800" b="1" dirty="0"/>
              <a:t>和</a:t>
            </a:r>
            <a:r>
              <a:rPr lang="en-US" sz="2800" b="1" dirty="0">
                <a:sym typeface="SILDoulos IPA93"/>
              </a:rPr>
              <a:t></a:t>
            </a:r>
            <a:r>
              <a:rPr lang="zh-TW" altLang="en-US" sz="2800" b="1" dirty="0"/>
              <a:t>，一部分地區只有其中一個。</a:t>
            </a:r>
            <a:endParaRPr lang="en-US" sz="2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800" b="1" dirty="0"/>
              <a:t>粵方言大部分地區在複合韻母、鼻音尾韻和塞音尾韻中母音</a:t>
            </a:r>
            <a:r>
              <a:rPr lang="en-US" sz="2800" b="1" dirty="0"/>
              <a:t>a</a:t>
            </a:r>
            <a:r>
              <a:rPr lang="zh-TW" altLang="en-US" sz="2800" b="1" dirty="0"/>
              <a:t>有長短之別，長母音為</a:t>
            </a:r>
            <a:r>
              <a:rPr lang="en-US" sz="2800" b="1" dirty="0"/>
              <a:t>a</a:t>
            </a:r>
            <a:r>
              <a:rPr lang="zh-TW" altLang="en-US" sz="2800" b="1" dirty="0"/>
              <a:t>；短母音為</a:t>
            </a:r>
            <a:r>
              <a:rPr lang="en-US" sz="2800" b="1" dirty="0">
                <a:sym typeface="SILDoulos IPA93"/>
              </a:rPr>
              <a:t></a:t>
            </a:r>
            <a:r>
              <a:rPr lang="zh-TW" altLang="en-US" sz="2800" b="1" dirty="0"/>
              <a:t>，是兩個對立的音位。</a:t>
            </a:r>
            <a:endParaRPr lang="en-US" sz="2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800" b="1" dirty="0"/>
              <a:t>粵方言大部分地區都有</a:t>
            </a:r>
            <a:r>
              <a:rPr lang="en-US" sz="2800" b="1" dirty="0"/>
              <a:t>-m</a:t>
            </a:r>
            <a:r>
              <a:rPr lang="zh-TW" altLang="en-US" sz="2800" b="1" dirty="0"/>
              <a:t>、</a:t>
            </a:r>
            <a:r>
              <a:rPr lang="en-US" sz="2800" b="1" dirty="0"/>
              <a:t>-n</a:t>
            </a:r>
            <a:r>
              <a:rPr lang="zh-TW" altLang="en-US" sz="2800" b="1" dirty="0"/>
              <a:t>、</a:t>
            </a:r>
            <a:r>
              <a:rPr lang="en-US" sz="2800" b="1" dirty="0"/>
              <a:t>-</a:t>
            </a:r>
            <a:r>
              <a:rPr lang="en-US" sz="2800" b="1" dirty="0">
                <a:sym typeface="SILDoulos IPA93"/>
              </a:rPr>
              <a:t></a:t>
            </a:r>
            <a:r>
              <a:rPr lang="zh-TW" altLang="en-US" sz="2800" b="1" dirty="0"/>
              <a:t>三個鼻音韻尾和</a:t>
            </a:r>
            <a:r>
              <a:rPr lang="en-US" sz="2800" b="1" dirty="0"/>
              <a:t> -p</a:t>
            </a:r>
            <a:r>
              <a:rPr lang="zh-TW" altLang="en-US" sz="2800" b="1" dirty="0"/>
              <a:t>、</a:t>
            </a:r>
            <a:r>
              <a:rPr lang="en-US" sz="2800" b="1" dirty="0"/>
              <a:t>–t</a:t>
            </a:r>
            <a:r>
              <a:rPr lang="zh-TW" altLang="en-US" sz="2800" b="1" dirty="0"/>
              <a:t>、</a:t>
            </a:r>
            <a:r>
              <a:rPr lang="en-US" sz="2800" b="1" dirty="0"/>
              <a:t> –k</a:t>
            </a:r>
            <a:r>
              <a:rPr lang="zh-TW" altLang="en-US" sz="2800" b="1" dirty="0"/>
              <a:t>三個塞音韻尾，</a:t>
            </a:r>
            <a:r>
              <a:rPr lang="en-US" sz="2800" b="1" dirty="0"/>
              <a:t>90%</a:t>
            </a:r>
            <a:r>
              <a:rPr lang="zh-TW" altLang="en-US" sz="2800" b="1" dirty="0"/>
              <a:t>以上的地區是這樣的。</a:t>
            </a:r>
            <a:endParaRPr lang="en-US" sz="2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800" b="1" dirty="0"/>
              <a:t>聲調數目在個大方言中最複雜，調類數目多，由六七個到到最多十個，其中以九個聲調的地點最多，占粵方言區四分三以上。廣州話中平上去入四個聲調分陰陽，另外陰入分上下。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61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85800"/>
            <a:ext cx="6913563" cy="60198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</a:rPr>
              <a:t>粵語的音韻現象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參考資料來源－ 張洪年）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00200"/>
            <a:ext cx="7920037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31652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同化作用</a:t>
            </a:r>
            <a:endParaRPr lang="zh-CN" altLang="en-US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675" y="1295400"/>
            <a:ext cx="8213467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17851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272338" cy="3989387"/>
          </a:xfrm>
          <a:noFill/>
        </p:spPr>
      </p:pic>
    </p:spTree>
    <p:extLst>
      <p:ext uri="{BB962C8B-B14F-4D97-AF65-F5344CB8AC3E}">
        <p14:creationId xmlns:p14="http://schemas.microsoft.com/office/powerpoint/2010/main" val="12446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124</TotalTime>
  <Words>1601</Words>
  <Application>Microsoft Office PowerPoint</Application>
  <PresentationFormat>On-screen Show (4:3)</PresentationFormat>
  <Paragraphs>138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Calligraphy</vt:lpstr>
      <vt:lpstr>珠海書院 ２０１４－９－２０</vt:lpstr>
      <vt:lpstr>PowerPoint Presentation</vt:lpstr>
      <vt:lpstr>粵語發音保留古音是否比較多﹖</vt:lpstr>
      <vt:lpstr> 粵語方言的共同語音特點 詹伯慧、 丘學強 </vt:lpstr>
      <vt:lpstr>PowerPoint Presentation</vt:lpstr>
      <vt:lpstr>PowerPoint Presentation</vt:lpstr>
      <vt:lpstr>PowerPoint Presentation</vt:lpstr>
      <vt:lpstr>同化作用</vt:lpstr>
      <vt:lpstr>PowerPoint Presentation</vt:lpstr>
      <vt:lpstr>PowerPoint Presentation</vt:lpstr>
      <vt:lpstr>PowerPoint Presentation</vt:lpstr>
      <vt:lpstr>文白異讀</vt:lpstr>
      <vt:lpstr>變韻</vt:lpstr>
      <vt:lpstr>長短對換及其他</vt:lpstr>
      <vt:lpstr>PowerPoint Presentation</vt:lpstr>
      <vt:lpstr>变调</vt:lpstr>
      <vt:lpstr>PowerPoint Presentation</vt:lpstr>
      <vt:lpstr>PowerPoint Presentation</vt:lpstr>
      <vt:lpstr>PowerPoint Presentation</vt:lpstr>
      <vt:lpstr>PowerPoint Presentation</vt:lpstr>
      <vt:lpstr> 粵語的發音有沒有變化﹖是進化﹑還是退化﹖ </vt:lpstr>
      <vt:lpstr>原因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是漢語方言演變的總趨勢嗎﹖</vt:lpstr>
      <vt:lpstr>語言規範化的我見</vt:lpstr>
      <vt:lpstr>PowerPoint Presentation</vt:lpstr>
      <vt:lpstr>如何進行語音規範?</vt:lpstr>
      <vt:lpstr>教学方面</vt:lpstr>
      <vt:lpstr>謝謝! 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珠海書院 ２０１４－９－２０</dc:title>
  <dc:creator>ctlgo</dc:creator>
  <cp:lastModifiedBy>ctlgo</cp:lastModifiedBy>
  <cp:revision>17</cp:revision>
  <dcterms:created xsi:type="dcterms:W3CDTF">2014-09-17T13:03:13Z</dcterms:created>
  <dcterms:modified xsi:type="dcterms:W3CDTF">2014-09-17T15:23:31Z</dcterms:modified>
</cp:coreProperties>
</file>